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7103725" cy="10234275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758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hbNoGKQ+Crt6wfu67vilW+NOhu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83C133-2D64-4151-B000-E551E9A57F85}">
  <a:tblStyle styleId="{6283C133-2D64-4151-B000-E551E9A5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4460966a3_0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e4460966a3_0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e4460966a3_0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1b607fe51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1f1b607fe51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4460966a3_0_1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e4460966a3_0_1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e4460966a3_0_1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4460966a3_0_22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e4460966a3_0_22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e4460966a3_0_22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3c8fc2a8e_0_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f3c8fc2a8e_0_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1f3c8fc2a8e_0_1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3cabd52e7_1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3cabd52e7_1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f3cabd52e7_1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3cabd52e7_1_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3cabd52e7_1_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f3cabd52e7_1_5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1da08af43_4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1da08af43_4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c1da08af43_4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imSun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13" name="Google Shape;1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5715"/>
            <a:ext cx="12211050" cy="68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5" name="Google Shape;3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10160"/>
            <a:ext cx="12227560" cy="687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4"/>
          <p:cNvSpPr txBox="1"/>
          <p:nvPr>
            <p:ph type="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" type="body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11089817" y="6404292"/>
            <a:ext cx="264000" cy="2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455315dbc_0_169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1e455315dbc_0_169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3" name="Google Shape;43;g1e455315dbc_0_169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1e455315dbc_0_169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1e455315dbc_0_169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455315dbc_0_350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1e455315dbc_0_350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g1e455315dbc_0_350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1e455315dbc_0_350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1e455315dbc_0_350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5" name="Google Shape;15;g1e4460966a3_0_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7" name="Google Shape;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pic>
        <p:nvPicPr>
          <p:cNvPr descr="teomewhy-logo-interrogacao-v01_Prancheta 1" id="18" name="Google Shape;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 copy" id="21" name="Google Shape;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130" y="-12065"/>
            <a:ext cx="12240895" cy="688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2" name="Google Shape;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25" name="Google Shape;25;p58"/>
          <p:cNvPicPr preferRelativeResize="0"/>
          <p:nvPr/>
        </p:nvPicPr>
        <p:blipFill rotWithShape="1">
          <a:blip r:embed="rId2">
            <a:alphaModFix/>
          </a:blip>
          <a:srcRect b="0" l="49418" r="0" t="42986"/>
          <a:stretch/>
        </p:blipFill>
        <p:spPr>
          <a:xfrm>
            <a:off x="-26670" y="-10160"/>
            <a:ext cx="12244705" cy="687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27" name="Google Shape;27;p61"/>
          <p:cNvPicPr preferRelativeResize="0"/>
          <p:nvPr/>
        </p:nvPicPr>
        <p:blipFill rotWithShape="1">
          <a:blip r:embed="rId2">
            <a:alphaModFix/>
          </a:blip>
          <a:srcRect b="17299" l="0" r="37672" t="19023"/>
          <a:stretch/>
        </p:blipFill>
        <p:spPr>
          <a:xfrm>
            <a:off x="-10160" y="-78740"/>
            <a:ext cx="12202160" cy="701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31" name="Google Shape;3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655" y="-17145"/>
            <a:ext cx="12259310" cy="6892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32" name="Google Shape;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eoMeWhy/desbravando-pandas" TargetMode="External"/><Relationship Id="rId9" Type="http://schemas.openxmlformats.org/officeDocument/2006/relationships/hyperlink" Target="https://www.youtube.com/watch?v=asUCVFBUyfY" TargetMode="External"/><Relationship Id="rId5" Type="http://schemas.openxmlformats.org/officeDocument/2006/relationships/hyperlink" Target="https://drive.google.com/drive/folders/1n-_rS4g3XYkhB7eHBog1Wr0BI10VTJ-K?usp=sharing" TargetMode="External"/><Relationship Id="rId6" Type="http://schemas.openxmlformats.org/officeDocument/2006/relationships/hyperlink" Target="https://www.anaconda.com/download" TargetMode="External"/><Relationship Id="rId7" Type="http://schemas.openxmlformats.org/officeDocument/2006/relationships/hyperlink" Target="https://code.visualstudio.com/" TargetMode="External"/><Relationship Id="rId8" Type="http://schemas.openxmlformats.org/officeDocument/2006/relationships/hyperlink" Target="https://marketplace.visualstudio.com/items?itemName=ms-toolsai.jupyt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hyperlink" Target="http://www.linkedin.com/in/teocalvo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idx="4294967295" type="ctrTitle"/>
          </p:nvPr>
        </p:nvSpPr>
        <p:spPr>
          <a:xfrm>
            <a:off x="1379125" y="1285075"/>
            <a:ext cx="93543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Desbravando Pandas</a:t>
            </a:r>
            <a:endParaRPr b="0" i="0" sz="3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665605" y="5718175"/>
            <a:ext cx="3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/2024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525" y="2687338"/>
            <a:ext cx="3415850" cy="217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150" y="2711601"/>
            <a:ext cx="5216026" cy="21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4190000" y="5564275"/>
            <a:ext cx="60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Desbravando Pandas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© 2024 by Téo Calvo is licensed under CC BY-NC-SA 4.0.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To view a copy of this license, visit https://creativecommons.org/licenses/by-nc-sa/4.0/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e4460966a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81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e4460966a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63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e4460966a3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64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e4460966a3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8100" y="12966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e4460966a3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46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e4460966a3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3000" y="1524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g1f1b607fe51_0_0"/>
          <p:cNvCxnSpPr/>
          <p:nvPr/>
        </p:nvCxnSpPr>
        <p:spPr>
          <a:xfrm>
            <a:off x="303525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g1f1b607fe51_0_0"/>
          <p:cNvCxnSpPr/>
          <p:nvPr/>
        </p:nvCxnSpPr>
        <p:spPr>
          <a:xfrm>
            <a:off x="9290514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g1f1b607fe51_0_0"/>
          <p:cNvSpPr txBox="1"/>
          <p:nvPr/>
        </p:nvSpPr>
        <p:spPr>
          <a:xfrm>
            <a:off x="489600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1f1b607fe51_0_0"/>
          <p:cNvSpPr txBox="1"/>
          <p:nvPr/>
        </p:nvSpPr>
        <p:spPr>
          <a:xfrm>
            <a:off x="1773451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1f1b607fe51_0_0"/>
          <p:cNvSpPr txBox="1"/>
          <p:nvPr/>
        </p:nvSpPr>
        <p:spPr>
          <a:xfrm>
            <a:off x="3057314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f1b607fe51_0_0"/>
          <p:cNvSpPr txBox="1"/>
          <p:nvPr/>
        </p:nvSpPr>
        <p:spPr>
          <a:xfrm>
            <a:off x="4341177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f1b607fe51_0_0"/>
          <p:cNvSpPr txBox="1"/>
          <p:nvPr/>
        </p:nvSpPr>
        <p:spPr>
          <a:xfrm>
            <a:off x="5625028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f1b607fe51_0_0"/>
          <p:cNvSpPr txBox="1"/>
          <p:nvPr/>
        </p:nvSpPr>
        <p:spPr>
          <a:xfrm>
            <a:off x="8227692" y="1445325"/>
            <a:ext cx="8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1f1b607fe5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450" y="2350500"/>
            <a:ext cx="1133699" cy="464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g1f1b607fe51_0_0"/>
          <p:cNvCxnSpPr/>
          <p:nvPr/>
        </p:nvCxnSpPr>
        <p:spPr>
          <a:xfrm>
            <a:off x="7156175" y="3166880"/>
            <a:ext cx="25437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75" name="Google Shape;75;g1f1b607fe5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8225" y="2395455"/>
            <a:ext cx="720725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76" name="Google Shape;76;g1f1b607fe5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0628" y="5047170"/>
            <a:ext cx="612775" cy="642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g1f1b607fe51_0_0"/>
          <p:cNvCxnSpPr/>
          <p:nvPr/>
        </p:nvCxnSpPr>
        <p:spPr>
          <a:xfrm>
            <a:off x="4882600" y="5812150"/>
            <a:ext cx="75726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g1f1b607fe51_0_0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g1f1b607fe51_0_0"/>
          <p:cNvCxnSpPr/>
          <p:nvPr/>
        </p:nvCxnSpPr>
        <p:spPr>
          <a:xfrm>
            <a:off x="1587381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0" name="Google Shape;80;g1f1b607fe51_0_0"/>
          <p:cNvCxnSpPr/>
          <p:nvPr/>
        </p:nvCxnSpPr>
        <p:spPr>
          <a:xfrm>
            <a:off x="2871236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g1f1b607fe51_0_0"/>
          <p:cNvCxnSpPr/>
          <p:nvPr/>
        </p:nvCxnSpPr>
        <p:spPr>
          <a:xfrm>
            <a:off x="4155092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g1f1b607fe51_0_0"/>
          <p:cNvCxnSpPr/>
          <p:nvPr/>
        </p:nvCxnSpPr>
        <p:spPr>
          <a:xfrm>
            <a:off x="5438947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3" name="Google Shape;83;g1f1b607fe51_0_0"/>
          <p:cNvCxnSpPr/>
          <p:nvPr/>
        </p:nvCxnSpPr>
        <p:spPr>
          <a:xfrm>
            <a:off x="6722803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4" name="Google Shape;84;g1f1b607fe51_0_0"/>
          <p:cNvCxnSpPr/>
          <p:nvPr/>
        </p:nvCxnSpPr>
        <p:spPr>
          <a:xfrm>
            <a:off x="8006658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g1f1b607fe51_0_0"/>
          <p:cNvSpPr txBox="1"/>
          <p:nvPr/>
        </p:nvSpPr>
        <p:spPr>
          <a:xfrm>
            <a:off x="6908879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1f1b607fe5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6688" y="2169438"/>
            <a:ext cx="983154" cy="6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f1b607fe51_0_0"/>
          <p:cNvPicPr preferRelativeResize="0"/>
          <p:nvPr/>
        </p:nvPicPr>
        <p:blipFill rotWithShape="1">
          <a:blip r:embed="rId7">
            <a:alphaModFix/>
          </a:blip>
          <a:srcRect b="0" l="0" r="57155" t="0"/>
          <a:stretch/>
        </p:blipFill>
        <p:spPr>
          <a:xfrm>
            <a:off x="556900" y="2045625"/>
            <a:ext cx="720727" cy="6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f1b607fe5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0038" y="2483341"/>
            <a:ext cx="1209075" cy="111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g1f1b607fe51_0_0"/>
          <p:cNvCxnSpPr/>
          <p:nvPr/>
        </p:nvCxnSpPr>
        <p:spPr>
          <a:xfrm>
            <a:off x="10574369" y="1609521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1f1b607fe51_0_0"/>
          <p:cNvSpPr txBox="1"/>
          <p:nvPr/>
        </p:nvSpPr>
        <p:spPr>
          <a:xfrm>
            <a:off x="9511555" y="1445325"/>
            <a:ext cx="8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g1f1b607fe51_0_0"/>
          <p:cNvCxnSpPr/>
          <p:nvPr/>
        </p:nvCxnSpPr>
        <p:spPr>
          <a:xfrm>
            <a:off x="3727175" y="2567690"/>
            <a:ext cx="14817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g1f1b607fe51_0_0"/>
          <p:cNvCxnSpPr/>
          <p:nvPr/>
        </p:nvCxnSpPr>
        <p:spPr>
          <a:xfrm>
            <a:off x="5236400" y="2867285"/>
            <a:ext cx="17241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g1f1b607fe51_0_0"/>
          <p:cNvCxnSpPr/>
          <p:nvPr/>
        </p:nvCxnSpPr>
        <p:spPr>
          <a:xfrm>
            <a:off x="1938655" y="2268095"/>
            <a:ext cx="16767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" name="Google Shape;94;g1f1b607fe51_0_0"/>
          <p:cNvCxnSpPr/>
          <p:nvPr/>
        </p:nvCxnSpPr>
        <p:spPr>
          <a:xfrm>
            <a:off x="1277620" y="1968500"/>
            <a:ext cx="6567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5" name="Google Shape;95;g1f1b607fe5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32025" y="4459400"/>
            <a:ext cx="1000855" cy="100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g1f1b607fe51_0_0"/>
          <p:cNvCxnSpPr/>
          <p:nvPr/>
        </p:nvCxnSpPr>
        <p:spPr>
          <a:xfrm>
            <a:off x="9448375" y="5464725"/>
            <a:ext cx="300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" name="Google Shape;97;g1f1b607fe5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f1b607fe51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80475" y="4711576"/>
            <a:ext cx="1000801" cy="1000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g1f1b607fe51_0_0"/>
          <p:cNvCxnSpPr/>
          <p:nvPr/>
        </p:nvCxnSpPr>
        <p:spPr>
          <a:xfrm>
            <a:off x="5460300" y="5636175"/>
            <a:ext cx="69951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0" name="Google Shape;100;g1f1b607fe51_0_0"/>
          <p:cNvPicPr preferRelativeResize="0"/>
          <p:nvPr/>
        </p:nvPicPr>
        <p:blipFill rotWithShape="1">
          <a:blip r:embed="rId12">
            <a:alphaModFix/>
          </a:blip>
          <a:srcRect b="20136" l="0" r="0" t="20250"/>
          <a:stretch/>
        </p:blipFill>
        <p:spPr>
          <a:xfrm>
            <a:off x="9327912" y="3314075"/>
            <a:ext cx="1209075" cy="720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g1f1b607fe51_0_0"/>
          <p:cNvCxnSpPr/>
          <p:nvPr/>
        </p:nvCxnSpPr>
        <p:spPr>
          <a:xfrm>
            <a:off x="10137925" y="3466475"/>
            <a:ext cx="4566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g1f1b607fe51_0_0"/>
          <p:cNvSpPr txBox="1"/>
          <p:nvPr/>
        </p:nvSpPr>
        <p:spPr>
          <a:xfrm>
            <a:off x="10795406" y="1445325"/>
            <a:ext cx="8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f1b607fe51_0_0"/>
          <p:cNvCxnSpPr/>
          <p:nvPr/>
        </p:nvCxnSpPr>
        <p:spPr>
          <a:xfrm>
            <a:off x="11858225" y="1609521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e4460966a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e4460966a3_0_1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Ementa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1" name="Google Shape;111;g1e4460966a3_0_13"/>
          <p:cNvGraphicFramePr/>
          <p:nvPr/>
        </p:nvGraphicFramePr>
        <p:xfrm>
          <a:off x="230575" y="144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{6283C133-2D64-4151-B000-E551E9A57F85}</a:tableStyleId>
              </a:tblPr>
              <a:tblGrid>
                <a:gridCol w="3987150"/>
                <a:gridCol w="3987150"/>
                <a:gridCol w="3987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Principais objetos do Pandas</a:t>
                      </a:r>
                      <a:endParaRPr b="1"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Series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Dataframes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Filtrando dados</a:t>
                      </a:r>
                      <a:endParaRPr b="1"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Condições lógicas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FF0000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Where</a:t>
                      </a:r>
                      <a:endParaRPr>
                        <a:highlight>
                          <a:srgbClr val="FF0000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 Cruzamento de dados</a:t>
                      </a:r>
                      <a:endParaRPr b="1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Merge</a:t>
                      </a:r>
                      <a:endParaRPr>
                        <a:solidFill>
                          <a:srgbClr val="000000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Concat</a:t>
                      </a:r>
                      <a:endParaRPr>
                        <a:solidFill>
                          <a:srgbClr val="000000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Importando arquivos com pandas</a:t>
                      </a:r>
                      <a:endParaRPr b="1"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csv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xlsx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parquet</a:t>
                      </a:r>
                      <a:endParaRPr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Transformações e remoções</a:t>
                      </a:r>
                      <a:endParaRPr b="1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Criação de novas colunas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Ordenação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Conversão de tipos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Aplicando funções em linhas e colunas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Removendo Duplicatas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Trabalhando com NAs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 Conectando com Bancos SQL</a:t>
                      </a:r>
                      <a:endParaRPr b="1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Importando dados</a:t>
                      </a:r>
                      <a:endParaRPr>
                        <a:solidFill>
                          <a:srgbClr val="000000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Escrevendo dados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Navegando pelos dados</a:t>
                      </a:r>
                      <a:endParaRPr b="1"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Informações básicas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Tipos de colunas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Navegação em linhas e colunas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Renomeando colunas</a:t>
                      </a:r>
                      <a:endParaRPr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 </a:t>
                      </a:r>
                      <a:r>
                        <a:rPr b="1"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GroupBy</a:t>
                      </a:r>
                      <a:endParaRPr b="1"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Agregando dados</a:t>
                      </a:r>
                      <a:endParaRPr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 método agg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-US">
                          <a:solidFill>
                            <a:srgbClr val="000000"/>
                          </a:solidFill>
                          <a:highlight>
                            <a:srgbClr val="93C47D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Agregações personalizadas</a:t>
                      </a:r>
                      <a:endParaRPr>
                        <a:highlight>
                          <a:srgbClr val="93C47D"/>
                        </a:highlight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e4460966a3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e4460966a3_0_227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Combinados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g1e4460966a3_0_227"/>
          <p:cNvSpPr txBox="1"/>
          <p:nvPr/>
        </p:nvSpPr>
        <p:spPr>
          <a:xfrm>
            <a:off x="844250" y="1337675"/>
            <a:ext cx="11001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das </a:t>
            </a:r>
            <a:r>
              <a:rPr b="1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19:30 às 22:00</a:t>
            </a: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estaremos online</a:t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 às </a:t>
            </a:r>
            <a:r>
              <a:rPr b="1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20:45hrs</a:t>
            </a: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até as 21:00</a:t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receberam </a:t>
            </a:r>
            <a:r>
              <a:rPr b="1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banimento</a:t>
            </a:r>
            <a:r>
              <a:rPr b="0" i="0" lang="en-US" sz="18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f3c8fc2a8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f3c8fc2a8e_0_1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Mais avisos importantes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g1f3c8fc2a8e_0_1"/>
          <p:cNvSpPr txBox="1"/>
          <p:nvPr/>
        </p:nvSpPr>
        <p:spPr>
          <a:xfrm>
            <a:off x="-200" y="1337675"/>
            <a:ext cx="12192000" cy="4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Certificado:</a:t>
            </a:r>
            <a:r>
              <a:rPr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Deve-se resgatar a recompensa na nossa lojinha no último dia de curso.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Repositório</a:t>
            </a:r>
            <a:r>
              <a:rPr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github.com/TeoMeWhy/desbravando-pandas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Dados: </a:t>
            </a:r>
            <a:r>
              <a:rPr lang="en-U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drive.google.com/drive/folders/1n-_rS4g3XYkhB7eHBog1Wr0BI10VTJ-K?usp=sharing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Downloads e Instalação:</a:t>
            </a:r>
            <a:endParaRPr b="1"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○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Anaconda: </a:t>
            </a:r>
            <a:r>
              <a:rPr lang="en-U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www.anaconda.com/download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○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Visual Studio Code:</a:t>
            </a:r>
            <a:r>
              <a:rPr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code.visualstudio.com/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○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Extensão Jupyter Notebook:</a:t>
            </a:r>
            <a:r>
              <a:rPr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marketplace.visualstudio.com/items?itemName=ms-toolsai.jupyter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Montserrat"/>
              <a:buChar char="○"/>
            </a:pPr>
            <a:r>
              <a:rPr b="1" lang="en-US" sz="18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Guia de Instalação: </a:t>
            </a:r>
            <a:r>
              <a:rPr lang="en-U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www.youtube.com/watch?v=asUCVFBUyfY</a:t>
            </a:r>
            <a:endParaRPr sz="18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3cabd52e7_1_0"/>
          <p:cNvSpPr txBox="1"/>
          <p:nvPr/>
        </p:nvSpPr>
        <p:spPr>
          <a:xfrm>
            <a:off x="6746175" y="1397700"/>
            <a:ext cx="53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Exercícios</a:t>
            </a:r>
            <a:endParaRPr b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3cabd52e7_1_5"/>
          <p:cNvSpPr txBox="1"/>
          <p:nvPr/>
        </p:nvSpPr>
        <p:spPr>
          <a:xfrm>
            <a:off x="642950" y="1475550"/>
            <a:ext cx="10929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Converta a seguinte lista de dados para uma </a:t>
            </a: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Series Pandas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obtenha: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Desvio Padrão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Máximo Valor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= [10, 20, 42, 9, 12, 35, 24, 10, 8, 14, 21]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Converta o seguinte dicionário para DataFrame e obtenha: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Sumário de cada coluna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Média da coluna idade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Último nome da coluna nome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= {“nome”:[“Téo”, “Nah”, “Napoleão”], “idade”: [31, 32, 14]}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1f3cabd52e7_1_5"/>
          <p:cNvSpPr txBox="1"/>
          <p:nvPr/>
        </p:nvSpPr>
        <p:spPr>
          <a:xfrm>
            <a:off x="642950" y="512500"/>
            <a:ext cx="5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Exercícios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1da08af43_4_0"/>
          <p:cNvSpPr txBox="1"/>
          <p:nvPr/>
        </p:nvSpPr>
        <p:spPr>
          <a:xfrm>
            <a:off x="642950" y="1475550"/>
            <a:ext cx="10929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 startAt="3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Carregue os dados do arquivo </a:t>
            </a:r>
            <a:r>
              <a:rPr b="1" i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data/ipea/homicidios.csv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forma correta e informe: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Quantidade de linhas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Quantidade de colunas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 da primeira coluna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 da última coluna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 startAt="4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Carregue os dados do arquivo </a:t>
            </a:r>
            <a:r>
              <a:rPr b="1" i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data/ipea/homicidios-mulheres-negras.csv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forma correta e informe: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Quais colunas são do tipo numérico?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Quantas colunas são do tipo ‘object’?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o tamanho destes dados em memória?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2c1da08af43_4_0"/>
          <p:cNvSpPr txBox="1"/>
          <p:nvPr/>
        </p:nvSpPr>
        <p:spPr>
          <a:xfrm>
            <a:off x="642950" y="512500"/>
            <a:ext cx="5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Exercícios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3"/>
          <p:cNvSpPr txBox="1"/>
          <p:nvPr/>
        </p:nvSpPr>
        <p:spPr>
          <a:xfrm>
            <a:off x="17407" y="-209439"/>
            <a:ext cx="1460700" cy="132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577" cy="5801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3"/>
          <p:cNvSpPr/>
          <p:nvPr/>
        </p:nvSpPr>
        <p:spPr>
          <a:xfrm>
            <a:off x="352425" y="1937886"/>
            <a:ext cx="348645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3"/>
          <p:cNvSpPr txBox="1"/>
          <p:nvPr/>
        </p:nvSpPr>
        <p:spPr>
          <a:xfrm>
            <a:off x="352425" y="590283"/>
            <a:ext cx="29338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en-US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3"/>
          <p:cNvSpPr/>
          <p:nvPr/>
        </p:nvSpPr>
        <p:spPr>
          <a:xfrm>
            <a:off x="1423988" y="2492058"/>
            <a:ext cx="4032568" cy="1092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en-US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53"/>
          <p:cNvSpPr/>
          <p:nvPr/>
        </p:nvSpPr>
        <p:spPr>
          <a:xfrm>
            <a:off x="352434" y="3392960"/>
            <a:ext cx="293385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3"/>
          <p:cNvSpPr/>
          <p:nvPr/>
        </p:nvSpPr>
        <p:spPr>
          <a:xfrm>
            <a:off x="1424074" y="4286107"/>
            <a:ext cx="251445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53"/>
          <p:cNvGrpSpPr/>
          <p:nvPr/>
        </p:nvGrpSpPr>
        <p:grpSpPr>
          <a:xfrm>
            <a:off x="456198" y="6132566"/>
            <a:ext cx="3278947" cy="503232"/>
            <a:chOff x="360945" y="5025600"/>
            <a:chExt cx="2711105" cy="416100"/>
          </a:xfrm>
        </p:grpSpPr>
        <p:pic>
          <p:nvPicPr>
            <p:cNvPr id="160" name="Google Shape;160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0945" y="5056650"/>
              <a:ext cx="354001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53"/>
            <p:cNvSpPr txBox="1"/>
            <p:nvPr/>
          </p:nvSpPr>
          <p:spPr>
            <a:xfrm>
              <a:off x="714950" y="5025600"/>
              <a:ext cx="2357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teo@teomewhy.org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53"/>
          <p:cNvGrpSpPr/>
          <p:nvPr/>
        </p:nvGrpSpPr>
        <p:grpSpPr>
          <a:xfrm>
            <a:off x="4727967" y="6163767"/>
            <a:ext cx="3977005" cy="428129"/>
            <a:chOff x="3436149" y="5025599"/>
            <a:chExt cx="3288301" cy="354001"/>
          </a:xfrm>
        </p:grpSpPr>
        <p:sp>
          <p:nvSpPr>
            <p:cNvPr id="163" name="Google Shape;163;p53"/>
            <p:cNvSpPr txBox="1"/>
            <p:nvPr/>
          </p:nvSpPr>
          <p:spPr>
            <a:xfrm>
              <a:off x="3790150" y="5025600"/>
              <a:ext cx="2934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C78D8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0" i="0" sz="16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53"/>
          <p:cNvGrpSpPr/>
          <p:nvPr/>
        </p:nvGrpSpPr>
        <p:grpSpPr>
          <a:xfrm>
            <a:off x="8625915" y="6163507"/>
            <a:ext cx="3416935" cy="441360"/>
            <a:chOff x="7131625" y="5020134"/>
            <a:chExt cx="2825400" cy="364941"/>
          </a:xfrm>
        </p:grpSpPr>
        <p:sp>
          <p:nvSpPr>
            <p:cNvPr id="166" name="Google Shape;166;p53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78D8"/>
                  </a:solidFill>
                  <a:latin typeface="Arial"/>
                  <a:ea typeface="Arial"/>
                  <a:cs typeface="Arial"/>
                  <a:sym typeface="Arial"/>
                </a:rPr>
                <a:t>/teomewhy</a:t>
              </a:r>
              <a:endParaRPr b="1" i="0" sz="14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" name="Google Shape;167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2022-03-20T13:37:41Z</dcterms:created>
  <dc:creator>teo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